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4017" r:id="rId4"/>
  </p:sldMasterIdLst>
  <p:notesMasterIdLst>
    <p:notesMasterId r:id="rId12"/>
  </p:notesMasterIdLst>
  <p:sldIdLst>
    <p:sldId id="3614" r:id="rId5"/>
    <p:sldId id="3827" r:id="rId6"/>
    <p:sldId id="3943" r:id="rId7"/>
    <p:sldId id="3944" r:id="rId8"/>
    <p:sldId id="3945" r:id="rId9"/>
    <p:sldId id="3947" r:id="rId10"/>
    <p:sldId id="3946" r:id="rId11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45" userDrawn="1">
          <p15:clr>
            <a:srgbClr val="A4A3A4"/>
          </p15:clr>
        </p15:guide>
        <p15:guide id="2" pos="3409" userDrawn="1">
          <p15:clr>
            <a:srgbClr val="A4A3A4"/>
          </p15:clr>
        </p15:guide>
        <p15:guide id="3" pos="6856" userDrawn="1">
          <p15:clr>
            <a:srgbClr val="A4A3A4"/>
          </p15:clr>
        </p15:guide>
        <p15:guide id="5" pos="3001" userDrawn="1">
          <p15:clr>
            <a:srgbClr val="A4A3A4"/>
          </p15:clr>
        </p15:guide>
        <p15:guide id="6" orient="horz" pos="2047" userDrawn="1">
          <p15:clr>
            <a:srgbClr val="A4A3A4"/>
          </p15:clr>
        </p15:guide>
        <p15:guide id="7" orient="horz" pos="24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rian G Contureyuzon Colomes" initials="AGCC" lastIdx="1" clrIdx="0">
    <p:extLst>
      <p:ext uri="{19B8F6BF-5375-455C-9EA6-DF929625EA0E}">
        <p15:presenceInfo xmlns:p15="http://schemas.microsoft.com/office/powerpoint/2012/main" userId="S-1-5-21-3115748649-3111586643-2544902011-6144" providerId="AD"/>
      </p:ext>
    </p:extLst>
  </p:cmAuthor>
  <p:cmAuthor id="2" name="Francisco Nontala" initials="FN" lastIdx="1" clrIdx="1">
    <p:extLst>
      <p:ext uri="{19B8F6BF-5375-455C-9EA6-DF929625EA0E}">
        <p15:presenceInfo xmlns:p15="http://schemas.microsoft.com/office/powerpoint/2012/main" userId="S::FNontala@teco.com.ar::551a6154-c826-46db-bfbd-24a33c87167f" providerId="AD"/>
      </p:ext>
    </p:extLst>
  </p:cmAuthor>
  <p:cmAuthor id="3" name="Oscar M Paniagua" initials="OMP" lastIdx="1" clrIdx="2">
    <p:extLst>
      <p:ext uri="{19B8F6BF-5375-455C-9EA6-DF929625EA0E}">
        <p15:presenceInfo xmlns:p15="http://schemas.microsoft.com/office/powerpoint/2012/main" userId="Oscar M Paniagu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09B6"/>
    <a:srgbClr val="F60000"/>
    <a:srgbClr val="FFFFFF"/>
    <a:srgbClr val="0432FF"/>
    <a:srgbClr val="FDF5F9"/>
    <a:srgbClr val="C73D6E"/>
    <a:srgbClr val="ED7D31"/>
    <a:srgbClr val="4472C4"/>
    <a:srgbClr val="009051"/>
    <a:srgbClr val="FF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Estilo claro 3 - Acento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Estilo o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815" autoAdjust="0"/>
    <p:restoredTop sz="93830" autoAdjust="0"/>
  </p:normalViewPr>
  <p:slideViewPr>
    <p:cSldViewPr snapToGrid="0" snapToObjects="1">
      <p:cViewPr varScale="1">
        <p:scale>
          <a:sx n="65" d="100"/>
          <a:sy n="65" d="100"/>
        </p:scale>
        <p:origin x="542" y="34"/>
      </p:cViewPr>
      <p:guideLst>
        <p:guide orient="horz" pos="845"/>
        <p:guide pos="3409"/>
        <p:guide pos="6856"/>
        <p:guide pos="3001"/>
        <p:guide orient="horz" pos="2047"/>
        <p:guide orient="horz" pos="24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notesViewPr>
    <p:cSldViewPr snapToGrid="0" snapToObjects="1">
      <p:cViewPr varScale="1">
        <p:scale>
          <a:sx n="66" d="100"/>
          <a:sy n="66" d="100"/>
        </p:scale>
        <p:origin x="1219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32.921"/>
    </inkml:context>
    <inkml:brush xml:id="br0">
      <inkml:brushProperty name="width" value="0.1" units="cm"/>
      <inkml:brushProperty name="height" value="0.1" units="cm"/>
      <inkml:brushProperty name="color" value="#66CC00"/>
      <inkml:brushProperty name="ignorePressure" value="1"/>
    </inkml:brush>
  </inkml:definitions>
  <inkml:trace contextRef="#ctx0" brushRef="#br0">0 0,'1815'0,"-1797"0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35.741"/>
    </inkml:context>
    <inkml:brush xml:id="br0">
      <inkml:brushProperty name="width" value="0.1" units="cm"/>
      <inkml:brushProperty name="height" value="0.1" units="cm"/>
      <inkml:brushProperty name="color" value="#66CC00"/>
      <inkml:brushProperty name="ignorePressure" value="1"/>
    </inkml:brush>
  </inkml:definitions>
  <inkml:trace contextRef="#ctx0" brushRef="#br0">1 65,'0'-1,"0"0,0 1,0-1,0 0,0 1,1-1,-1 1,0-1,0 0,1 1,-1-1,0 1,1-1,-1 1,1-1,-1 1,1-1,-1 1,1-1,-1 1,1 0,0-1,-1 1,1 0,-1 0,1-1,19-5,-19 6,30-5,0 2,0 0,19 3,-20-1,628-1,-345 3,123-1,-384-2,0-3,12-4,-9 2,1 1,1 3,189 4,-209-1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44.061"/>
    </inkml:context>
    <inkml:brush xml:id="br0">
      <inkml:brushProperty name="width" value="0.1" units="cm"/>
      <inkml:brushProperty name="height" value="0.1" units="cm"/>
      <inkml:brushProperty name="color" value="#AB008B"/>
      <inkml:brushProperty name="ignorePressure" value="1"/>
    </inkml:brush>
  </inkml:definitions>
  <inkml:trace contextRef="#ctx0" brushRef="#br0">0 1,'11'0,"1"2,-2-1,1 1,0 1,2 1,2 0,1-1,9 2,99 3,105-8,-114-1,316 1,-414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56.047"/>
    </inkml:context>
    <inkml:brush xml:id="br0">
      <inkml:brushProperty name="width" value="0.1" units="cm"/>
      <inkml:brushProperty name="height" value="0.1" units="cm"/>
      <inkml:brushProperty name="color" value="#AB008B"/>
      <inkml:brushProperty name="ignorePressure" value="1"/>
    </inkml:brush>
  </inkml:definitions>
  <inkml:trace contextRef="#ctx0" brushRef="#br0">1 86,'2076'0,"-2061"-1,0-1,-1 0,1-1,-1-1,0 0,0-1,4-3,1 0,1 2,-1 0,8 0,0 2,12 1,-17 1,-19 2,1-1,0 1,-1-1,1 0,-1 0,1 0,-1 0,1-1,-1 1,1-1,10-8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20:04.464"/>
    </inkml:context>
    <inkml:brush xml:id="br0">
      <inkml:brushProperty name="width" value="0.1" units="cm"/>
      <inkml:brushProperty name="height" value="0.1" units="cm"/>
      <inkml:brushProperty name="color" value="#33CCFF"/>
      <inkml:brushProperty name="ignorePressure" value="1"/>
    </inkml:brush>
  </inkml:definitions>
  <inkml:trace contextRef="#ctx0" brushRef="#br0">0 2,'47'-1,"-7"0,1 2,38 6,-22-1,0-2,51-4,-59 0,-24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20:07.161"/>
    </inkml:context>
    <inkml:brush xml:id="br0">
      <inkml:brushProperty name="width" value="0.1" units="cm"/>
      <inkml:brushProperty name="height" value="0.1" units="cm"/>
      <inkml:brushProperty name="color" value="#33CCFF"/>
      <inkml:brushProperty name="ignorePressure" value="1"/>
    </inkml:brush>
  </inkml:definitions>
  <inkml:trace contextRef="#ctx0" brushRef="#br0">1 121,'916'0,"-838"-2,-1-3,58-13,-86 13,-30 4,-1-1,8-3,31-10,-23 5,6 1,20-5,-35 8,2 0,10 0,61 0,72 6,5 0,-148-1,19-6,-44 7,15-2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35.741"/>
    </inkml:context>
    <inkml:brush xml:id="br0">
      <inkml:brushProperty name="width" value="0.1" units="cm"/>
      <inkml:brushProperty name="height" value="0.1" units="cm"/>
      <inkml:brushProperty name="color" value="#66CC00"/>
      <inkml:brushProperty name="ignorePressure" value="1"/>
    </inkml:brush>
  </inkml:definitions>
  <inkml:trace contextRef="#ctx0" brushRef="#br0">1 65,'0'-1,"0"0,0 1,0-1,0 0,0 1,1-1,-1 1,0-1,0 0,1 1,-1-1,0 1,1-1,-1 1,1-1,-1 1,1-1,-1 1,1-1,-1 1,1 0,0-1,-1 1,1 0,-1 0,1-1,19-5,-19 6,30-5,0 2,0 0,19 3,-20-1,628-1,-345 3,123-1,-384-2,0-3,12-4,-9 2,1 1,1 3,189 4,-209-1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19:44.061"/>
    </inkml:context>
    <inkml:brush xml:id="br0">
      <inkml:brushProperty name="width" value="0.1" units="cm"/>
      <inkml:brushProperty name="height" value="0.1" units="cm"/>
      <inkml:brushProperty name="color" value="#AB008B"/>
      <inkml:brushProperty name="ignorePressure" value="1"/>
    </inkml:brush>
  </inkml:definitions>
  <inkml:trace contextRef="#ctx0" brushRef="#br0">0 1,'11'0,"1"2,-2-1,1 1,0 1,2 1,2 0,1-1,9 2,99 3,105-8,-114-1,316 1,-414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6-06T13:20:04.464"/>
    </inkml:context>
    <inkml:brush xml:id="br0">
      <inkml:brushProperty name="width" value="0.1" units="cm"/>
      <inkml:brushProperty name="height" value="0.1" units="cm"/>
      <inkml:brushProperty name="color" value="#33CCFF"/>
      <inkml:brushProperty name="ignorePressure" value="1"/>
    </inkml:brush>
  </inkml:definitions>
  <inkml:trace contextRef="#ctx0" brushRef="#br0">0 2,'47'-1,"-7"0,1 2,38 6,-22-1,0-2,51-4,-59 0,-24 0</inkml:trace>
</inkml:ink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588" y="514350"/>
            <a:ext cx="4570412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31561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Calibri" panose="020F0502020204030204" pitchFamily="34" charset="0"/>
        <a:ea typeface="Calibri" panose="020F0502020204030204" pitchFamily="34" charset="0"/>
        <a:cs typeface="Calibri" panose="020F0502020204030204" pitchFamily="34" charset="0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680504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814292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9124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04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230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29" r:id="rId1"/>
    <p:sldLayoutId id="214748403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.xml"/><Relationship Id="rId5" Type="http://schemas.openxmlformats.org/officeDocument/2006/relationships/image" Target="../media/image4.png"/><Relationship Id="rId4" Type="http://schemas.openxmlformats.org/officeDocument/2006/relationships/customXml" Target="../ink/ink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uadroTexto 14">
            <a:extLst>
              <a:ext uri="{FF2B5EF4-FFF2-40B4-BE49-F238E27FC236}">
                <a16:creationId xmlns:a16="http://schemas.microsoft.com/office/drawing/2014/main" id="{455C152A-2C3D-45B0-BF88-9C15FAA9FEB7}"/>
              </a:ext>
            </a:extLst>
          </p:cNvPr>
          <p:cNvSpPr txBox="1"/>
          <p:nvPr/>
        </p:nvSpPr>
        <p:spPr>
          <a:xfrm>
            <a:off x="0" y="2095291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7200" b="1" dirty="0" err="1">
                <a:latin typeface="Consolas" panose="020B0609020204030204" pitchFamily="49" charset="0"/>
              </a:rPr>
              <a:t>Command</a:t>
            </a:r>
            <a:r>
              <a:rPr lang="es-AR" sz="7200" b="1" dirty="0">
                <a:latin typeface="Consolas" panose="020B0609020204030204" pitchFamily="49" charset="0"/>
              </a:rPr>
              <a:t> Line </a:t>
            </a:r>
            <a:r>
              <a:rPr lang="es-AR" sz="7200" b="1" dirty="0" err="1">
                <a:latin typeface="Consolas" panose="020B0609020204030204" pitchFamily="49" charset="0"/>
              </a:rPr>
              <a:t>Arguments</a:t>
            </a:r>
            <a:endParaRPr lang="es-AR" sz="6000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548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17F7CE-1136-4A73-AE7B-8F22EE5A830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8350" y="138161"/>
            <a:ext cx="11494050" cy="468312"/>
          </a:xfrm>
          <a:prstGeom prst="rect">
            <a:avLst/>
          </a:prstGeom>
        </p:spPr>
        <p:txBody>
          <a:bodyPr/>
          <a:lstStyle/>
          <a:p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Disclaimer</a:t>
            </a:r>
            <a:endParaRPr lang="es-AR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7" name="Rectángulo: esquinas redondeadas 26">
            <a:extLst>
              <a:ext uri="{FF2B5EF4-FFF2-40B4-BE49-F238E27FC236}">
                <a16:creationId xmlns:a16="http://schemas.microsoft.com/office/drawing/2014/main" id="{D4B2EC58-CC57-4DE6-8D73-4D0A90F9A759}"/>
              </a:ext>
            </a:extLst>
          </p:cNvPr>
          <p:cNvSpPr/>
          <p:nvPr/>
        </p:nvSpPr>
        <p:spPr>
          <a:xfrm>
            <a:off x="1282086" y="1636841"/>
            <a:ext cx="9379999" cy="3086624"/>
          </a:xfrm>
          <a:prstGeom prst="roundRect">
            <a:avLst>
              <a:gd name="adj" fmla="val 7125"/>
            </a:avLst>
          </a:prstGeom>
          <a:noFill/>
          <a:ln w="444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29" name="Imagen 28">
            <a:extLst>
              <a:ext uri="{FF2B5EF4-FFF2-40B4-BE49-F238E27FC236}">
                <a16:creationId xmlns:a16="http://schemas.microsoft.com/office/drawing/2014/main" id="{7D7CF123-F278-442A-8031-BFF2F417C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1721" y="872095"/>
            <a:ext cx="1772910" cy="1772910"/>
          </a:xfrm>
          <a:prstGeom prst="rect">
            <a:avLst/>
          </a:prstGeom>
        </p:spPr>
      </p:pic>
      <p:sp>
        <p:nvSpPr>
          <p:cNvPr id="31" name="CuadroTexto 30">
            <a:extLst>
              <a:ext uri="{FF2B5EF4-FFF2-40B4-BE49-F238E27FC236}">
                <a16:creationId xmlns:a16="http://schemas.microsoft.com/office/drawing/2014/main" id="{F729021B-E0B8-4F32-8AE4-38FCF69DB826}"/>
              </a:ext>
            </a:extLst>
          </p:cNvPr>
          <p:cNvSpPr txBox="1"/>
          <p:nvPr/>
        </p:nvSpPr>
        <p:spPr>
          <a:xfrm>
            <a:off x="1909741" y="2064421"/>
            <a:ext cx="82870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latin typeface="Consolas" panose="020B0609020204030204" pitchFamily="49" charset="0"/>
              </a:rPr>
              <a:t>Los códigos fuente utilizados para la explicación del funcionamiento del “</a:t>
            </a:r>
            <a:r>
              <a:rPr lang="es-ES" sz="2800" b="1" dirty="0" err="1">
                <a:latin typeface="Consolas" panose="020B0609020204030204" pitchFamily="49" charset="0"/>
              </a:rPr>
              <a:t>stack</a:t>
            </a:r>
            <a:r>
              <a:rPr lang="es-ES" sz="2800" b="1" dirty="0">
                <a:latin typeface="Consolas" panose="020B0609020204030204" pitchFamily="49" charset="0"/>
              </a:rPr>
              <a:t>” son solo a </a:t>
            </a:r>
            <a:r>
              <a:rPr lang="es-ES" sz="2800" b="1" u="sng" dirty="0">
                <a:latin typeface="Consolas" panose="020B0609020204030204" pitchFamily="49" charset="0"/>
              </a:rPr>
              <a:t>fines didácticos</a:t>
            </a:r>
            <a:r>
              <a:rPr lang="es-ES" sz="2800" b="1" dirty="0">
                <a:latin typeface="Consolas" panose="020B0609020204030204" pitchFamily="49" charset="0"/>
              </a:rPr>
              <a:t> y no representa una óptima solución al problema a resolver.</a:t>
            </a:r>
          </a:p>
        </p:txBody>
      </p:sp>
    </p:spTree>
    <p:extLst>
      <p:ext uri="{BB962C8B-B14F-4D97-AF65-F5344CB8AC3E}">
        <p14:creationId xmlns:p14="http://schemas.microsoft.com/office/powerpoint/2010/main" val="4216626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FE7FD9D-C1C9-4BE3-A199-0340941CC4C1}"/>
              </a:ext>
            </a:extLst>
          </p:cNvPr>
          <p:cNvSpPr txBox="1"/>
          <p:nvPr/>
        </p:nvSpPr>
        <p:spPr>
          <a:xfrm>
            <a:off x="31750" y="13437"/>
            <a:ext cx="12160250" cy="9992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b="1" dirty="0" err="1">
                <a:latin typeface="Consolas" panose="020B0609020204030204" pitchFamily="49" charset="0"/>
              </a:rPr>
              <a:t>main@declaración</a:t>
            </a:r>
            <a:endParaRPr lang="es-ES" sz="4400" b="1" dirty="0">
              <a:latin typeface="Consolas" panose="020B0609020204030204" pitchFamily="49" charset="0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62ED37FE-2150-4511-87E2-1B25E374301B}"/>
              </a:ext>
            </a:extLst>
          </p:cNvPr>
          <p:cNvSpPr/>
          <p:nvPr/>
        </p:nvSpPr>
        <p:spPr>
          <a:xfrm>
            <a:off x="153335" y="1311954"/>
            <a:ext cx="271889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(){</a:t>
            </a:r>
          </a:p>
          <a:p>
            <a:b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s-AR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8DA97B-1717-4688-93DB-1CB9CF201990}"/>
              </a:ext>
            </a:extLst>
          </p:cNvPr>
          <p:cNvSpPr/>
          <p:nvPr/>
        </p:nvSpPr>
        <p:spPr>
          <a:xfrm>
            <a:off x="153335" y="359563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argc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*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u="sng" dirty="0">
                <a:solidFill>
                  <a:srgbClr val="9CDCFE"/>
                </a:solidFill>
                <a:latin typeface="Consolas" panose="020B0609020204030204" pitchFamily="49" charset="0"/>
              </a:rPr>
              <a:t>[]</a:t>
            </a:r>
            <a:r>
              <a:rPr lang="es-AR" u="sng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endParaRPr lang="es-AR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es-AR" dirty="0">
                <a:solidFill>
                  <a:srgbClr val="C586C0"/>
                </a:solidFill>
                <a:latin typeface="Consolas" panose="020B0609020204030204" pitchFamily="49" charset="0"/>
              </a:rPr>
              <a:t>	</a:t>
            </a:r>
            <a:r>
              <a:rPr lang="es-AR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F308948-4DD1-4F9D-8A40-A327F600C220}"/>
              </a:ext>
            </a:extLst>
          </p:cNvPr>
          <p:cNvSpPr/>
          <p:nvPr/>
        </p:nvSpPr>
        <p:spPr>
          <a:xfrm>
            <a:off x="5411788" y="3497986"/>
            <a:ext cx="3960341" cy="926756"/>
          </a:xfrm>
          <a:prstGeom prst="roundRect">
            <a:avLst>
              <a:gd name="adj" fmla="val 9905"/>
            </a:avLst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BEBF5F2-2FAB-4A44-86AB-212267B8A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356" y="3803635"/>
            <a:ext cx="3748889" cy="315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38088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$ ./</a:t>
            </a:r>
            <a:r>
              <a:rPr kumimoji="0" lang="es-AR" altLang="es-AR" b="0" i="0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a.out</a:t>
            </a: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AR" altLang="es-AR" b="1" i="0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Juan 23 </a:t>
            </a:r>
            <a:r>
              <a:rPr lang="es-AR" altLang="es-AR" dirty="0">
                <a:solidFill>
                  <a:schemeClr val="bg1"/>
                </a:solidFill>
                <a:latin typeface="Consolas" panose="020B0609020204030204" pitchFamily="49" charset="0"/>
              </a:rPr>
              <a:t>[ENTER]</a:t>
            </a:r>
            <a:endParaRPr kumimoji="0" lang="es-AR" altLang="es-AR" b="1" i="0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DDE9F57-8F45-4343-9DCD-A497ACF69FFB}"/>
              </a:ext>
            </a:extLst>
          </p:cNvPr>
          <p:cNvSpPr/>
          <p:nvPr/>
        </p:nvSpPr>
        <p:spPr>
          <a:xfrm>
            <a:off x="5411788" y="1311954"/>
            <a:ext cx="3960341" cy="926756"/>
          </a:xfrm>
          <a:prstGeom prst="roundRect">
            <a:avLst>
              <a:gd name="adj" fmla="val 9905"/>
            </a:avLst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DDC7879-4386-4155-B7BF-E4604BF4C9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356" y="1617603"/>
            <a:ext cx="3748889" cy="315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38088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$ ./</a:t>
            </a:r>
            <a:r>
              <a:rPr kumimoji="0" lang="es-AR" altLang="es-AR" b="0" i="0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a.out</a:t>
            </a: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[ENTER]</a:t>
            </a:r>
          </a:p>
        </p:txBody>
      </p:sp>
    </p:spTree>
    <p:extLst>
      <p:ext uri="{BB962C8B-B14F-4D97-AF65-F5344CB8AC3E}">
        <p14:creationId xmlns:p14="http://schemas.microsoft.com/office/powerpoint/2010/main" val="2092561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FE7FD9D-C1C9-4BE3-A199-0340941CC4C1}"/>
              </a:ext>
            </a:extLst>
          </p:cNvPr>
          <p:cNvSpPr txBox="1"/>
          <p:nvPr/>
        </p:nvSpPr>
        <p:spPr>
          <a:xfrm>
            <a:off x="31750" y="13437"/>
            <a:ext cx="12160250" cy="9992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b="1" dirty="0" err="1">
                <a:latin typeface="Consolas" panose="020B0609020204030204" pitchFamily="49" charset="0"/>
              </a:rPr>
              <a:t>main@argc</a:t>
            </a:r>
            <a:r>
              <a:rPr lang="es-ES" sz="4400" b="1" dirty="0">
                <a:latin typeface="Consolas" panose="020B0609020204030204" pitchFamily="49" charset="0"/>
              </a:rPr>
              <a:t> y </a:t>
            </a:r>
            <a:r>
              <a:rPr lang="es-ES" sz="4400" b="1" dirty="0" err="1">
                <a:latin typeface="Consolas" panose="020B0609020204030204" pitchFamily="49" charset="0"/>
              </a:rPr>
              <a:t>argv</a:t>
            </a:r>
            <a:endParaRPr lang="es-ES" sz="4400" b="1" dirty="0">
              <a:latin typeface="Consolas" panose="020B0609020204030204" pitchFamily="49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8DA97B-1717-4688-93DB-1CB9CF201990}"/>
              </a:ext>
            </a:extLst>
          </p:cNvPr>
          <p:cNvSpPr/>
          <p:nvPr/>
        </p:nvSpPr>
        <p:spPr>
          <a:xfrm>
            <a:off x="153335" y="149195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argc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*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u="sng" dirty="0">
                <a:solidFill>
                  <a:srgbClr val="9CDCFE"/>
                </a:solidFill>
                <a:latin typeface="Consolas" panose="020B0609020204030204" pitchFamily="49" charset="0"/>
              </a:rPr>
              <a:t>[]</a:t>
            </a:r>
            <a:r>
              <a:rPr lang="es-AR" u="sng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endParaRPr lang="es-AR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es-AR" dirty="0">
                <a:solidFill>
                  <a:srgbClr val="C586C0"/>
                </a:solidFill>
                <a:latin typeface="Consolas" panose="020B0609020204030204" pitchFamily="49" charset="0"/>
              </a:rPr>
              <a:t>	</a:t>
            </a:r>
            <a:r>
              <a:rPr lang="es-AR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F308948-4DD1-4F9D-8A40-A327F600C220}"/>
              </a:ext>
            </a:extLst>
          </p:cNvPr>
          <p:cNvSpPr/>
          <p:nvPr/>
        </p:nvSpPr>
        <p:spPr>
          <a:xfrm>
            <a:off x="5411788" y="1394306"/>
            <a:ext cx="3960341" cy="926756"/>
          </a:xfrm>
          <a:prstGeom prst="roundRect">
            <a:avLst>
              <a:gd name="adj" fmla="val 9905"/>
            </a:avLst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BEBF5F2-2FAB-4A44-86AB-212267B8A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356" y="1699955"/>
            <a:ext cx="3748889" cy="315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38088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$ ./</a:t>
            </a:r>
            <a:r>
              <a:rPr kumimoji="0" lang="es-AR" altLang="es-AR" b="0" i="0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a.out</a:t>
            </a: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AR" altLang="es-AR" b="1" i="0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Juan 23 </a:t>
            </a:r>
            <a:r>
              <a:rPr lang="es-AR" altLang="es-AR" dirty="0">
                <a:solidFill>
                  <a:schemeClr val="bg1"/>
                </a:solidFill>
                <a:latin typeface="Consolas" panose="020B0609020204030204" pitchFamily="49" charset="0"/>
              </a:rPr>
              <a:t>[ENTER]</a:t>
            </a:r>
            <a:endParaRPr kumimoji="0" lang="es-AR" altLang="es-AR" b="1" i="0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9EE8CE9-F6C4-46FB-AAF6-6A5AED12662E}"/>
              </a:ext>
            </a:extLst>
          </p:cNvPr>
          <p:cNvSpPr/>
          <p:nvPr/>
        </p:nvSpPr>
        <p:spPr>
          <a:xfrm>
            <a:off x="108456" y="3429000"/>
            <a:ext cx="12192000" cy="30700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800" dirty="0" err="1">
                <a:latin typeface="Consolas" panose="020B0609020204030204" pitchFamily="49" charset="0"/>
              </a:rPr>
              <a:t>argc</a:t>
            </a:r>
            <a:r>
              <a:rPr lang="es-ES" sz="2800" dirty="0">
                <a:latin typeface="Consolas" panose="020B0609020204030204" pitchFamily="49" charset="0"/>
              </a:rPr>
              <a:t> contiene el numero de argumentos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800" dirty="0" err="1">
                <a:latin typeface="Consolas" panose="020B0609020204030204" pitchFamily="49" charset="0"/>
              </a:rPr>
              <a:t>argv</a:t>
            </a:r>
            <a:r>
              <a:rPr lang="es-ES" sz="2800" dirty="0">
                <a:latin typeface="Consolas" panose="020B0609020204030204" pitchFamily="49" charset="0"/>
              </a:rPr>
              <a:t> es un array de </a:t>
            </a:r>
            <a:r>
              <a:rPr lang="es-ES" sz="2800" dirty="0" err="1">
                <a:latin typeface="Consolas" panose="020B0609020204030204" pitchFamily="49" charset="0"/>
              </a:rPr>
              <a:t>strings</a:t>
            </a:r>
            <a:endParaRPr lang="es-ES" sz="2800" dirty="0">
              <a:latin typeface="Consolas" panose="020B0609020204030204" pitchFamily="49" charset="0"/>
            </a:endParaRP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2000" dirty="0">
                <a:latin typeface="Consolas" panose="020B0609020204030204" pitchFamily="49" charset="0"/>
              </a:rPr>
              <a:t>Los argumentos se separan por “espacios” para formar cada </a:t>
            </a:r>
            <a:r>
              <a:rPr lang="es-ES" sz="2000" dirty="0" err="1">
                <a:latin typeface="Consolas" panose="020B0609020204030204" pitchFamily="49" charset="0"/>
              </a:rPr>
              <a:t>string</a:t>
            </a:r>
            <a:endParaRPr lang="es-ES" sz="2000" dirty="0">
              <a:latin typeface="Consolas" panose="020B0609020204030204" pitchFamily="49" charset="0"/>
            </a:endParaRP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2800" dirty="0">
              <a:latin typeface="Consolas" panose="020B0609020204030204" pitchFamily="49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AR" sz="28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276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FE7FD9D-C1C9-4BE3-A199-0340941CC4C1}"/>
              </a:ext>
            </a:extLst>
          </p:cNvPr>
          <p:cNvSpPr txBox="1"/>
          <p:nvPr/>
        </p:nvSpPr>
        <p:spPr>
          <a:xfrm>
            <a:off x="31750" y="13437"/>
            <a:ext cx="12160250" cy="9992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b="1" dirty="0" err="1">
                <a:latin typeface="Consolas" panose="020B0609020204030204" pitchFamily="49" charset="0"/>
              </a:rPr>
              <a:t>main@argc</a:t>
            </a:r>
            <a:r>
              <a:rPr lang="es-ES" sz="4400" b="1" dirty="0">
                <a:latin typeface="Consolas" panose="020B0609020204030204" pitchFamily="49" charset="0"/>
              </a:rPr>
              <a:t> y </a:t>
            </a:r>
            <a:r>
              <a:rPr lang="es-ES" sz="4400" b="1" dirty="0" err="1">
                <a:latin typeface="Consolas" panose="020B0609020204030204" pitchFamily="49" charset="0"/>
              </a:rPr>
              <a:t>argv</a:t>
            </a:r>
            <a:endParaRPr lang="es-ES" sz="4400" b="1" dirty="0">
              <a:latin typeface="Consolas" panose="020B0609020204030204" pitchFamily="49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8DA97B-1717-4688-93DB-1CB9CF201990}"/>
              </a:ext>
            </a:extLst>
          </p:cNvPr>
          <p:cNvSpPr/>
          <p:nvPr/>
        </p:nvSpPr>
        <p:spPr>
          <a:xfrm>
            <a:off x="153335" y="149195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argc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*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u="sng" dirty="0">
                <a:solidFill>
                  <a:srgbClr val="9CDCFE"/>
                </a:solidFill>
                <a:latin typeface="Consolas" panose="020B0609020204030204" pitchFamily="49" charset="0"/>
              </a:rPr>
              <a:t>[]</a:t>
            </a:r>
            <a:r>
              <a:rPr lang="es-AR" u="sng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endParaRPr lang="es-AR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es-AR" dirty="0">
                <a:solidFill>
                  <a:srgbClr val="C586C0"/>
                </a:solidFill>
                <a:latin typeface="Consolas" panose="020B0609020204030204" pitchFamily="49" charset="0"/>
              </a:rPr>
              <a:t>	</a:t>
            </a:r>
            <a:r>
              <a:rPr lang="es-AR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F308948-4DD1-4F9D-8A40-A327F600C220}"/>
              </a:ext>
            </a:extLst>
          </p:cNvPr>
          <p:cNvSpPr/>
          <p:nvPr/>
        </p:nvSpPr>
        <p:spPr>
          <a:xfrm>
            <a:off x="5411788" y="1394306"/>
            <a:ext cx="3960341" cy="926756"/>
          </a:xfrm>
          <a:prstGeom prst="roundRect">
            <a:avLst>
              <a:gd name="adj" fmla="val 9905"/>
            </a:avLst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BEBF5F2-2FAB-4A44-86AB-212267B8A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356" y="1699955"/>
            <a:ext cx="3748889" cy="315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38088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$ ./</a:t>
            </a:r>
            <a:r>
              <a:rPr kumimoji="0" lang="es-AR" altLang="es-AR" b="0" i="0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a.out</a:t>
            </a: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AR" altLang="es-AR" b="1" i="0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Juan 23 </a:t>
            </a:r>
            <a:r>
              <a:rPr lang="es-AR" altLang="es-AR" dirty="0">
                <a:solidFill>
                  <a:schemeClr val="bg1"/>
                </a:solidFill>
                <a:latin typeface="Consolas" panose="020B0609020204030204" pitchFamily="49" charset="0"/>
              </a:rPr>
              <a:t>[ENTER]</a:t>
            </a:r>
            <a:endParaRPr kumimoji="0" lang="es-AR" altLang="es-AR" b="1" i="0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  <p:graphicFrame>
        <p:nvGraphicFramePr>
          <p:cNvPr id="8" name="Group 4">
            <a:extLst>
              <a:ext uri="{FF2B5EF4-FFF2-40B4-BE49-F238E27FC236}">
                <a16:creationId xmlns:a16="http://schemas.microsoft.com/office/drawing/2014/main" id="{4F3F8412-B0AB-4BC0-AFA4-5A7510CEE1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34180"/>
              </p:ext>
            </p:extLst>
          </p:nvPr>
        </p:nvGraphicFramePr>
        <p:xfrm>
          <a:off x="1074724" y="3014001"/>
          <a:ext cx="1965796" cy="662741"/>
        </p:xfrm>
        <a:graphic>
          <a:graphicData uri="http://schemas.openxmlformats.org/drawingml/2006/table">
            <a:tbl>
              <a:tblPr/>
              <a:tblGrid>
                <a:gridCol w="13153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0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2741"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argc</a:t>
                      </a: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Group 4">
            <a:extLst>
              <a:ext uri="{FF2B5EF4-FFF2-40B4-BE49-F238E27FC236}">
                <a16:creationId xmlns:a16="http://schemas.microsoft.com/office/drawing/2014/main" id="{484B533C-D574-4A0D-83E2-7A0F861023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170963"/>
              </p:ext>
            </p:extLst>
          </p:nvPr>
        </p:nvGraphicFramePr>
        <p:xfrm>
          <a:off x="743767" y="4061032"/>
          <a:ext cx="2846516" cy="2188299"/>
        </p:xfrm>
        <a:graphic>
          <a:graphicData uri="http://schemas.openxmlformats.org/drawingml/2006/table">
            <a:tbl>
              <a:tblPr/>
              <a:tblGrid>
                <a:gridCol w="16399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65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9433"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argv</a:t>
                      </a: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argv</a:t>
                      </a: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[0]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43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argv</a:t>
                      </a: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[1]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8142455"/>
                  </a:ext>
                </a:extLst>
              </a:tr>
              <a:tr h="72943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cap="flat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s-AR" sz="20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argv</a:t>
                      </a: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[2]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5360633"/>
                  </a:ext>
                </a:extLst>
              </a:tr>
            </a:tbl>
          </a:graphicData>
        </a:graphic>
      </p:graphicFrame>
      <p:graphicFrame>
        <p:nvGraphicFramePr>
          <p:cNvPr id="11" name="Group 4">
            <a:extLst>
              <a:ext uri="{FF2B5EF4-FFF2-40B4-BE49-F238E27FC236}">
                <a16:creationId xmlns:a16="http://schemas.microsoft.com/office/drawing/2014/main" id="{6C57042B-E1A8-457F-801B-BBDD4E24A7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185767"/>
              </p:ext>
            </p:extLst>
          </p:nvPr>
        </p:nvGraphicFramePr>
        <p:xfrm>
          <a:off x="4807614" y="4056451"/>
          <a:ext cx="5370556" cy="2170445"/>
        </p:xfrm>
        <a:graphic>
          <a:graphicData uri="http://schemas.openxmlformats.org/drawingml/2006/table">
            <a:tbl>
              <a:tblPr/>
              <a:tblGrid>
                <a:gridCol w="6703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703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03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703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7228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2281">
                  <a:extLst>
                    <a:ext uri="{9D8B030D-6E8A-4147-A177-3AD203B41FA5}">
                      <a16:colId xmlns:a16="http://schemas.microsoft.com/office/drawing/2014/main" val="1658339854"/>
                    </a:ext>
                  </a:extLst>
                </a:gridCol>
                <a:gridCol w="672281">
                  <a:extLst>
                    <a:ext uri="{9D8B030D-6E8A-4147-A177-3AD203B41FA5}">
                      <a16:colId xmlns:a16="http://schemas.microsoft.com/office/drawing/2014/main" val="765012014"/>
                    </a:ext>
                  </a:extLst>
                </a:gridCol>
                <a:gridCol w="672281">
                  <a:extLst>
                    <a:ext uri="{9D8B030D-6E8A-4147-A177-3AD203B41FA5}">
                      <a16:colId xmlns:a16="http://schemas.microsoft.com/office/drawing/2014/main" val="178826528"/>
                    </a:ext>
                  </a:extLst>
                </a:gridCol>
              </a:tblGrid>
              <a:tr h="73994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‘.’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‘/’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‘a’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‘.’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‘o’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‘u’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‘t’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48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‘J’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‘u’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‘a’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‘n’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3330652"/>
                  </a:ext>
                </a:extLst>
              </a:tr>
              <a:tr h="69561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‘2’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‘3’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s-AR" sz="2000" b="0" i="0" u="none" strike="noStrike" cap="none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nsolas" panose="020B0609020204030204" pitchFamily="49" charset="0"/>
                          <a:cs typeface="Times New Roman" pitchFamily="18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808080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s-AR" sz="20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nsolas" panose="020B0609020204030204" pitchFamily="49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2621876"/>
                  </a:ext>
                </a:extLst>
              </a:tr>
            </a:tbl>
          </a:graphicData>
        </a:graphic>
      </p:graphicFrame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B59E9795-5C35-41B7-A26D-22B6372A1D4E}"/>
              </a:ext>
            </a:extLst>
          </p:cNvPr>
          <p:cNvCxnSpPr>
            <a:cxnSpLocks/>
          </p:cNvCxnSpPr>
          <p:nvPr/>
        </p:nvCxnSpPr>
        <p:spPr>
          <a:xfrm>
            <a:off x="3635161" y="4446572"/>
            <a:ext cx="1128927" cy="0"/>
          </a:xfrm>
          <a:prstGeom prst="straightConnector1">
            <a:avLst/>
          </a:prstGeom>
          <a:ln w="38100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00B39BB4-97A2-4A5F-B4B1-A53CCBC5BE1F}"/>
              </a:ext>
            </a:extLst>
          </p:cNvPr>
          <p:cNvCxnSpPr>
            <a:cxnSpLocks/>
          </p:cNvCxnSpPr>
          <p:nvPr/>
        </p:nvCxnSpPr>
        <p:spPr>
          <a:xfrm>
            <a:off x="3635161" y="5199222"/>
            <a:ext cx="1128927" cy="0"/>
          </a:xfrm>
          <a:prstGeom prst="straightConnector1">
            <a:avLst/>
          </a:prstGeom>
          <a:ln w="38100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1298582D-DDDA-491B-BD94-E3C8455F056D}"/>
              </a:ext>
            </a:extLst>
          </p:cNvPr>
          <p:cNvCxnSpPr>
            <a:cxnSpLocks/>
          </p:cNvCxnSpPr>
          <p:nvPr/>
        </p:nvCxnSpPr>
        <p:spPr>
          <a:xfrm>
            <a:off x="3678687" y="5890164"/>
            <a:ext cx="1128927" cy="0"/>
          </a:xfrm>
          <a:prstGeom prst="straightConnector1">
            <a:avLst/>
          </a:prstGeom>
          <a:ln w="38100">
            <a:solidFill>
              <a:schemeClr val="tx1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Entrada de lápiz 15">
                <a:extLst>
                  <a:ext uri="{FF2B5EF4-FFF2-40B4-BE49-F238E27FC236}">
                    <a16:creationId xmlns:a16="http://schemas.microsoft.com/office/drawing/2014/main" id="{08904273-E7FD-4CA7-962E-CF12BCCDDBBE}"/>
                  </a:ext>
                </a:extLst>
              </p14:cNvPr>
              <p14:cNvContentPartPr/>
              <p14:nvPr/>
            </p14:nvContentPartPr>
            <p14:xfrm>
              <a:off x="2613788" y="4566032"/>
              <a:ext cx="660240" cy="360"/>
            </p14:xfrm>
          </p:contentPart>
        </mc:Choice>
        <mc:Fallback xmlns="">
          <p:pic>
            <p:nvPicPr>
              <p:cNvPr id="16" name="Entrada de lápiz 15">
                <a:extLst>
                  <a:ext uri="{FF2B5EF4-FFF2-40B4-BE49-F238E27FC236}">
                    <a16:creationId xmlns:a16="http://schemas.microsoft.com/office/drawing/2014/main" id="{08904273-E7FD-4CA7-962E-CF12BCCDDB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95788" y="4548032"/>
                <a:ext cx="69588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Entrada de lápiz 16">
                <a:extLst>
                  <a:ext uri="{FF2B5EF4-FFF2-40B4-BE49-F238E27FC236}">
                    <a16:creationId xmlns:a16="http://schemas.microsoft.com/office/drawing/2014/main" id="{BE01FEAF-AC13-4D3D-AE4F-F620CDD8E0BB}"/>
                  </a:ext>
                </a:extLst>
              </p14:cNvPr>
              <p14:cNvContentPartPr/>
              <p14:nvPr/>
            </p14:nvContentPartPr>
            <p14:xfrm>
              <a:off x="5856668" y="1951352"/>
              <a:ext cx="803160" cy="23760"/>
            </p14:xfrm>
          </p:contentPart>
        </mc:Choice>
        <mc:Fallback xmlns="">
          <p:pic>
            <p:nvPicPr>
              <p:cNvPr id="17" name="Entrada de lápiz 16">
                <a:extLst>
                  <a:ext uri="{FF2B5EF4-FFF2-40B4-BE49-F238E27FC236}">
                    <a16:creationId xmlns:a16="http://schemas.microsoft.com/office/drawing/2014/main" id="{BE01FEAF-AC13-4D3D-AE4F-F620CDD8E0B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39028" y="1933352"/>
                <a:ext cx="8388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Entrada de lápiz 17">
                <a:extLst>
                  <a:ext uri="{FF2B5EF4-FFF2-40B4-BE49-F238E27FC236}">
                    <a16:creationId xmlns:a16="http://schemas.microsoft.com/office/drawing/2014/main" id="{9DCE3B20-9C2F-482B-9FD1-7A58EFBB74A1}"/>
                  </a:ext>
                </a:extLst>
              </p14:cNvPr>
              <p14:cNvContentPartPr/>
              <p14:nvPr/>
            </p14:nvContentPartPr>
            <p14:xfrm>
              <a:off x="6877628" y="1946312"/>
              <a:ext cx="374760" cy="11880"/>
            </p14:xfrm>
          </p:contentPart>
        </mc:Choice>
        <mc:Fallback xmlns="">
          <p:pic>
            <p:nvPicPr>
              <p:cNvPr id="18" name="Entrada de lápiz 17">
                <a:extLst>
                  <a:ext uri="{FF2B5EF4-FFF2-40B4-BE49-F238E27FC236}">
                    <a16:creationId xmlns:a16="http://schemas.microsoft.com/office/drawing/2014/main" id="{9DCE3B20-9C2F-482B-9FD1-7A58EFBB74A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59628" y="1928672"/>
                <a:ext cx="4104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" name="Entrada de lápiz 20">
                <a:extLst>
                  <a:ext uri="{FF2B5EF4-FFF2-40B4-BE49-F238E27FC236}">
                    <a16:creationId xmlns:a16="http://schemas.microsoft.com/office/drawing/2014/main" id="{AAF3A1D6-6ADE-479D-906A-FBE939ECCC37}"/>
                  </a:ext>
                </a:extLst>
              </p14:cNvPr>
              <p14:cNvContentPartPr/>
              <p14:nvPr/>
            </p14:nvContentPartPr>
            <p14:xfrm>
              <a:off x="2529908" y="5303672"/>
              <a:ext cx="871920" cy="30960"/>
            </p14:xfrm>
          </p:contentPart>
        </mc:Choice>
        <mc:Fallback xmlns="">
          <p:pic>
            <p:nvPicPr>
              <p:cNvPr id="21" name="Entrada de lápiz 20">
                <a:extLst>
                  <a:ext uri="{FF2B5EF4-FFF2-40B4-BE49-F238E27FC236}">
                    <a16:creationId xmlns:a16="http://schemas.microsoft.com/office/drawing/2014/main" id="{AAF3A1D6-6ADE-479D-906A-FBE939ECCC3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2268" y="5286032"/>
                <a:ext cx="9075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2" name="Entrada de lápiz 21">
                <a:extLst>
                  <a:ext uri="{FF2B5EF4-FFF2-40B4-BE49-F238E27FC236}">
                    <a16:creationId xmlns:a16="http://schemas.microsoft.com/office/drawing/2014/main" id="{F3E4BA50-E845-427E-BBFF-0C946C8B3275}"/>
                  </a:ext>
                </a:extLst>
              </p14:cNvPr>
              <p14:cNvContentPartPr/>
              <p14:nvPr/>
            </p14:nvContentPartPr>
            <p14:xfrm>
              <a:off x="7455428" y="1968272"/>
              <a:ext cx="181440" cy="6840"/>
            </p14:xfrm>
          </p:contentPart>
        </mc:Choice>
        <mc:Fallback xmlns="">
          <p:pic>
            <p:nvPicPr>
              <p:cNvPr id="22" name="Entrada de lápiz 21">
                <a:extLst>
                  <a:ext uri="{FF2B5EF4-FFF2-40B4-BE49-F238E27FC236}">
                    <a16:creationId xmlns:a16="http://schemas.microsoft.com/office/drawing/2014/main" id="{F3E4BA50-E845-427E-BBFF-0C946C8B327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437428" y="1950272"/>
                <a:ext cx="2170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" name="Entrada de lápiz 22">
                <a:extLst>
                  <a:ext uri="{FF2B5EF4-FFF2-40B4-BE49-F238E27FC236}">
                    <a16:creationId xmlns:a16="http://schemas.microsoft.com/office/drawing/2014/main" id="{DBA7B1C1-AD0D-403A-B163-4E1D58A961AD}"/>
                  </a:ext>
                </a:extLst>
              </p14:cNvPr>
              <p14:cNvContentPartPr/>
              <p14:nvPr/>
            </p14:nvContentPartPr>
            <p14:xfrm>
              <a:off x="2541068" y="6053912"/>
              <a:ext cx="768600" cy="43560"/>
            </p14:xfrm>
          </p:contentPart>
        </mc:Choice>
        <mc:Fallback xmlns="">
          <p:pic>
            <p:nvPicPr>
              <p:cNvPr id="23" name="Entrada de lápiz 22">
                <a:extLst>
                  <a:ext uri="{FF2B5EF4-FFF2-40B4-BE49-F238E27FC236}">
                    <a16:creationId xmlns:a16="http://schemas.microsoft.com/office/drawing/2014/main" id="{DBA7B1C1-AD0D-403A-B163-4E1D58A961A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23428" y="6036272"/>
                <a:ext cx="804240" cy="7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0278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FE7FD9D-C1C9-4BE3-A199-0340941CC4C1}"/>
              </a:ext>
            </a:extLst>
          </p:cNvPr>
          <p:cNvSpPr txBox="1"/>
          <p:nvPr/>
        </p:nvSpPr>
        <p:spPr>
          <a:xfrm>
            <a:off x="31750" y="13437"/>
            <a:ext cx="12160250" cy="9992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b="1" dirty="0" err="1">
                <a:latin typeface="Consolas" panose="020B0609020204030204" pitchFamily="49" charset="0"/>
              </a:rPr>
              <a:t>main@argc</a:t>
            </a:r>
            <a:r>
              <a:rPr lang="es-ES" sz="4400" b="1" dirty="0">
                <a:latin typeface="Consolas" panose="020B0609020204030204" pitchFamily="49" charset="0"/>
              </a:rPr>
              <a:t> y </a:t>
            </a:r>
            <a:r>
              <a:rPr lang="es-ES" sz="4400" b="1" dirty="0" err="1">
                <a:latin typeface="Consolas" panose="020B0609020204030204" pitchFamily="49" charset="0"/>
              </a:rPr>
              <a:t>argv</a:t>
            </a:r>
            <a:endParaRPr lang="es-ES" sz="4400" b="1" dirty="0">
              <a:latin typeface="Consolas" panose="020B0609020204030204" pitchFamily="49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D9AD7DD7-688F-4E81-97F6-B69A42A65409}"/>
              </a:ext>
            </a:extLst>
          </p:cNvPr>
          <p:cNvSpPr/>
          <p:nvPr/>
        </p:nvSpPr>
        <p:spPr>
          <a:xfrm>
            <a:off x="158943" y="1089141"/>
            <a:ext cx="11666547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print_string_as_char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 </a:t>
            </a: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*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argc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* 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569CD6"/>
                </a:solidFill>
                <a:latin typeface="Consolas" panose="020B0609020204030204" pitchFamily="49" charset="0"/>
              </a:rPr>
              <a:t>[]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){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i;</a:t>
            </a:r>
          </a:p>
          <a:p>
            <a:b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"La cantidad de argumentos es </a:t>
            </a:r>
            <a:r>
              <a:rPr lang="es-A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argc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 = %d</a:t>
            </a:r>
            <a:r>
              <a:rPr lang="es-AR" sz="16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argc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(i=</a:t>
            </a:r>
            <a:r>
              <a:rPr lang="es-A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;i&lt;</a:t>
            </a:r>
            <a:r>
              <a:rPr lang="es-A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argc;i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++){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[%d] -&gt; </a:t>
            </a:r>
            <a:r>
              <a:rPr lang="es-A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dir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 -&gt; %p referencia -&gt; %p -&gt; %10s -&gt; 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, i, &amp;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[i], 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[i],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[i]);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print_string_as_char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[i]);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>
                <a:solidFill>
                  <a:srgbClr val="D7BA7D"/>
                </a:solidFill>
                <a:latin typeface="Consolas" panose="020B0609020204030204" pitchFamily="49" charset="0"/>
              </a:rPr>
              <a:t>\n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print_string_as_char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 </a:t>
            </a:r>
            <a:r>
              <a:rPr lang="es-A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*</a:t>
            </a:r>
            <a:r>
              <a:rPr lang="es-A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C586C0"/>
                </a:solidFill>
                <a:latin typeface="Consolas" panose="020B0609020204030204" pitchFamily="49" charset="0"/>
              </a:rPr>
              <a:t>while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(*</a:t>
            </a:r>
            <a:r>
              <a:rPr lang="es-A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!= </a:t>
            </a:r>
            <a:r>
              <a:rPr lang="es-A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"|'%c'| 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, *</a:t>
            </a:r>
            <a:r>
              <a:rPr lang="es-A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s-AR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str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++;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s-A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printf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"|'</a:t>
            </a:r>
            <a:r>
              <a:rPr lang="es-AR" sz="1600" dirty="0">
                <a:solidFill>
                  <a:srgbClr val="D7BA7D"/>
                </a:solidFill>
                <a:latin typeface="Consolas" panose="020B0609020204030204" pitchFamily="49" charset="0"/>
              </a:rPr>
              <a:t>\\</a:t>
            </a:r>
            <a:r>
              <a:rPr lang="es-AR" sz="1600" dirty="0">
                <a:solidFill>
                  <a:srgbClr val="CE9178"/>
                </a:solidFill>
                <a:latin typeface="Consolas" panose="020B0609020204030204" pitchFamily="49" charset="0"/>
              </a:rPr>
              <a:t>0'|"</a:t>
            </a:r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s-AR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s-AR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006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FE7FD9D-C1C9-4BE3-A199-0340941CC4C1}"/>
              </a:ext>
            </a:extLst>
          </p:cNvPr>
          <p:cNvSpPr txBox="1"/>
          <p:nvPr/>
        </p:nvSpPr>
        <p:spPr>
          <a:xfrm>
            <a:off x="31750" y="13437"/>
            <a:ext cx="12160250" cy="9992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s-ES" sz="4400" b="1" dirty="0" err="1">
                <a:latin typeface="Consolas" panose="020B0609020204030204" pitchFamily="49" charset="0"/>
              </a:rPr>
              <a:t>main@argc</a:t>
            </a:r>
            <a:r>
              <a:rPr lang="es-ES" sz="4400" b="1" dirty="0">
                <a:latin typeface="Consolas" panose="020B0609020204030204" pitchFamily="49" charset="0"/>
              </a:rPr>
              <a:t> y </a:t>
            </a:r>
            <a:r>
              <a:rPr lang="es-ES" sz="4400" b="1" dirty="0" err="1">
                <a:latin typeface="Consolas" panose="020B0609020204030204" pitchFamily="49" charset="0"/>
              </a:rPr>
              <a:t>argv</a:t>
            </a:r>
            <a:endParaRPr lang="es-ES" sz="4400" b="1" dirty="0">
              <a:latin typeface="Consolas" panose="020B0609020204030204" pitchFamily="49" charset="0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F8DA97B-1717-4688-93DB-1CB9CF201990}"/>
              </a:ext>
            </a:extLst>
          </p:cNvPr>
          <p:cNvSpPr/>
          <p:nvPr/>
        </p:nvSpPr>
        <p:spPr>
          <a:xfrm>
            <a:off x="153335" y="149195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DCDCAA"/>
                </a:solidFill>
                <a:latin typeface="Consolas" panose="020B0609020204030204" pitchFamily="49" charset="0"/>
              </a:rPr>
              <a:t>main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argc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s-AR" dirty="0" err="1">
                <a:solidFill>
                  <a:srgbClr val="569CD6"/>
                </a:solidFill>
                <a:latin typeface="Consolas" panose="020B0609020204030204" pitchFamily="49" charset="0"/>
              </a:rPr>
              <a:t>char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* </a:t>
            </a:r>
            <a:r>
              <a:rPr lang="es-AR" dirty="0" err="1">
                <a:solidFill>
                  <a:srgbClr val="9CDCFE"/>
                </a:solidFill>
                <a:latin typeface="Consolas" panose="020B0609020204030204" pitchFamily="49" charset="0"/>
              </a:rPr>
              <a:t>argv</a:t>
            </a:r>
            <a:r>
              <a:rPr lang="es-AR" u="sng" dirty="0">
                <a:solidFill>
                  <a:srgbClr val="9CDCFE"/>
                </a:solidFill>
                <a:latin typeface="Consolas" panose="020B0609020204030204" pitchFamily="49" charset="0"/>
              </a:rPr>
              <a:t>[]</a:t>
            </a:r>
            <a:r>
              <a:rPr lang="es-AR" u="sng" dirty="0">
                <a:solidFill>
                  <a:srgbClr val="D4D4D4"/>
                </a:solidFill>
                <a:latin typeface="Consolas" panose="020B0609020204030204" pitchFamily="49" charset="0"/>
              </a:rPr>
              <a:t>){</a:t>
            </a:r>
          </a:p>
          <a:p>
            <a:endParaRPr lang="es-AR" dirty="0">
              <a:solidFill>
                <a:srgbClr val="C586C0"/>
              </a:solidFill>
              <a:latin typeface="Consolas" panose="020B0609020204030204" pitchFamily="49" charset="0"/>
            </a:endParaRPr>
          </a:p>
          <a:p>
            <a:r>
              <a:rPr lang="es-AR" dirty="0">
                <a:solidFill>
                  <a:srgbClr val="C586C0"/>
                </a:solidFill>
                <a:latin typeface="Consolas" panose="020B0609020204030204" pitchFamily="49" charset="0"/>
              </a:rPr>
              <a:t>	</a:t>
            </a:r>
            <a:r>
              <a:rPr lang="es-AR" dirty="0" err="1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s-AR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s-AR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s-A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7F308948-4DD1-4F9D-8A40-A327F600C220}"/>
              </a:ext>
            </a:extLst>
          </p:cNvPr>
          <p:cNvSpPr/>
          <p:nvPr/>
        </p:nvSpPr>
        <p:spPr>
          <a:xfrm>
            <a:off x="5411788" y="1394306"/>
            <a:ext cx="3960341" cy="926756"/>
          </a:xfrm>
          <a:prstGeom prst="roundRect">
            <a:avLst>
              <a:gd name="adj" fmla="val 9905"/>
            </a:avLst>
          </a:prstGeom>
          <a:solidFill>
            <a:schemeClr val="tx1">
              <a:lumMod val="8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0BEBF5F2-2FAB-4A44-86AB-212267B8A0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356" y="1699955"/>
            <a:ext cx="3748889" cy="31545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38088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$ ./</a:t>
            </a:r>
            <a:r>
              <a:rPr kumimoji="0" lang="es-AR" altLang="es-AR" b="0" i="0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a.out</a:t>
            </a:r>
            <a:r>
              <a:rPr kumimoji="0" lang="es-AR" altLang="es-AR" b="0" i="0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s-AR" altLang="es-AR" b="1" i="0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Juan 23 </a:t>
            </a:r>
            <a:r>
              <a:rPr lang="es-AR" altLang="es-AR" dirty="0">
                <a:solidFill>
                  <a:schemeClr val="bg1"/>
                </a:solidFill>
                <a:latin typeface="Consolas" panose="020B0609020204030204" pitchFamily="49" charset="0"/>
              </a:rPr>
              <a:t>[ENTER]</a:t>
            </a:r>
            <a:endParaRPr kumimoji="0" lang="es-AR" altLang="es-AR" b="1" i="0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7" name="Entrada de lápiz 16">
                <a:extLst>
                  <a:ext uri="{FF2B5EF4-FFF2-40B4-BE49-F238E27FC236}">
                    <a16:creationId xmlns:a16="http://schemas.microsoft.com/office/drawing/2014/main" id="{BE01FEAF-AC13-4D3D-AE4F-F620CDD8E0BB}"/>
                  </a:ext>
                </a:extLst>
              </p14:cNvPr>
              <p14:cNvContentPartPr/>
              <p14:nvPr/>
            </p14:nvContentPartPr>
            <p14:xfrm>
              <a:off x="5856668" y="1951352"/>
              <a:ext cx="803160" cy="23760"/>
            </p14:xfrm>
          </p:contentPart>
        </mc:Choice>
        <mc:Fallback xmlns="">
          <p:pic>
            <p:nvPicPr>
              <p:cNvPr id="17" name="Entrada de lápiz 16">
                <a:extLst>
                  <a:ext uri="{FF2B5EF4-FFF2-40B4-BE49-F238E27FC236}">
                    <a16:creationId xmlns:a16="http://schemas.microsoft.com/office/drawing/2014/main" id="{BE01FEAF-AC13-4D3D-AE4F-F620CDD8E0B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39028" y="1933352"/>
                <a:ext cx="8388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Entrada de lápiz 17">
                <a:extLst>
                  <a:ext uri="{FF2B5EF4-FFF2-40B4-BE49-F238E27FC236}">
                    <a16:creationId xmlns:a16="http://schemas.microsoft.com/office/drawing/2014/main" id="{9DCE3B20-9C2F-482B-9FD1-7A58EFBB74A1}"/>
                  </a:ext>
                </a:extLst>
              </p14:cNvPr>
              <p14:cNvContentPartPr/>
              <p14:nvPr/>
            </p14:nvContentPartPr>
            <p14:xfrm>
              <a:off x="6877628" y="1946312"/>
              <a:ext cx="374760" cy="11880"/>
            </p14:xfrm>
          </p:contentPart>
        </mc:Choice>
        <mc:Fallback xmlns="">
          <p:pic>
            <p:nvPicPr>
              <p:cNvPr id="18" name="Entrada de lápiz 17">
                <a:extLst>
                  <a:ext uri="{FF2B5EF4-FFF2-40B4-BE49-F238E27FC236}">
                    <a16:creationId xmlns:a16="http://schemas.microsoft.com/office/drawing/2014/main" id="{9DCE3B20-9C2F-482B-9FD1-7A58EFBB74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59628" y="1928672"/>
                <a:ext cx="4104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Entrada de lápiz 21">
                <a:extLst>
                  <a:ext uri="{FF2B5EF4-FFF2-40B4-BE49-F238E27FC236}">
                    <a16:creationId xmlns:a16="http://schemas.microsoft.com/office/drawing/2014/main" id="{F3E4BA50-E845-427E-BBFF-0C946C8B3275}"/>
                  </a:ext>
                </a:extLst>
              </p14:cNvPr>
              <p14:cNvContentPartPr/>
              <p14:nvPr/>
            </p14:nvContentPartPr>
            <p14:xfrm>
              <a:off x="7455428" y="1968272"/>
              <a:ext cx="181440" cy="6840"/>
            </p14:xfrm>
          </p:contentPart>
        </mc:Choice>
        <mc:Fallback xmlns="">
          <p:pic>
            <p:nvPicPr>
              <p:cNvPr id="22" name="Entrada de lápiz 21">
                <a:extLst>
                  <a:ext uri="{FF2B5EF4-FFF2-40B4-BE49-F238E27FC236}">
                    <a16:creationId xmlns:a16="http://schemas.microsoft.com/office/drawing/2014/main" id="{F3E4BA50-E845-427E-BBFF-0C946C8B32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37428" y="1950272"/>
                <a:ext cx="217080" cy="424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Imagen 2">
            <a:extLst>
              <a:ext uri="{FF2B5EF4-FFF2-40B4-BE49-F238E27FC236}">
                <a16:creationId xmlns:a16="http://schemas.microsoft.com/office/drawing/2014/main" id="{1F37EF3D-DC9A-4FD3-AF5C-916CE39D922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3044433"/>
            <a:ext cx="12192000" cy="330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37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E434FD5EB5ADF4D9F669FB466DD46ED" ma:contentTypeVersion="13" ma:contentTypeDescription="Create a new document." ma:contentTypeScope="" ma:versionID="fd3bfb072d16e7661b9d1aaeb9e2d12c">
  <xsd:schema xmlns:xsd="http://www.w3.org/2001/XMLSchema" xmlns:xs="http://www.w3.org/2001/XMLSchema" xmlns:p="http://schemas.microsoft.com/office/2006/metadata/properties" xmlns:ns3="da6a80a9-231e-44a5-b5c4-0aededc056dc" xmlns:ns4="028cb933-8387-434d-9cac-49507382f9cc" targetNamespace="http://schemas.microsoft.com/office/2006/metadata/properties" ma:root="true" ma:fieldsID="f23b483a841d5636c27fb3fe8754d276" ns3:_="" ns4:_="">
    <xsd:import namespace="da6a80a9-231e-44a5-b5c4-0aededc056dc"/>
    <xsd:import namespace="028cb933-8387-434d-9cac-49507382f9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DateTaken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6a80a9-231e-44a5-b5c4-0aededc056d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28cb933-8387-434d-9cac-49507382f9cc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7B7671C-B030-405E-A9E9-FCD3E668B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F98881-48D9-49EA-B253-AB57D8754353}">
  <ds:schemaRefs>
    <ds:schemaRef ds:uri="http://purl.org/dc/elements/1.1/"/>
    <ds:schemaRef ds:uri="http://schemas.microsoft.com/office/2006/metadata/properties"/>
    <ds:schemaRef ds:uri="da6a80a9-231e-44a5-b5c4-0aededc056dc"/>
    <ds:schemaRef ds:uri="http://schemas.openxmlformats.org/package/2006/metadata/core-properties"/>
    <ds:schemaRef ds:uri="http://purl.org/dc/terms/"/>
    <ds:schemaRef ds:uri="028cb933-8387-434d-9cac-49507382f9cc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FCEB344-5075-4892-BAAB-B6B7F8D220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6a80a9-231e-44a5-b5c4-0aededc056dc"/>
    <ds:schemaRef ds:uri="028cb933-8387-434d-9cac-49507382f9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22841</TotalTime>
  <Words>481</Words>
  <Application>Microsoft Office PowerPoint</Application>
  <PresentationFormat>Panorámica</PresentationFormat>
  <Paragraphs>78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Consolas</vt:lpstr>
      <vt:lpstr>Wingdings</vt:lpstr>
      <vt:lpstr>Office Theme</vt:lpstr>
      <vt:lpstr>Presentación de PowerPoint</vt:lpstr>
      <vt:lpstr>Disclaimer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OSCAR P</dc:creator>
  <cp:lastModifiedBy>Oscar M Paniagua</cp:lastModifiedBy>
  <cp:revision>909</cp:revision>
  <cp:lastPrinted>2020-05-09T01:54:14Z</cp:lastPrinted>
  <dcterms:created xsi:type="dcterms:W3CDTF">2020-02-04T17:10:24Z</dcterms:created>
  <dcterms:modified xsi:type="dcterms:W3CDTF">2021-08-20T16:53:18Z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0x010100AE434FD5EB5ADF4D9F669FB466DD46ED</vt:lpwstr>
  </property>
</Properties>
</file>